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5"/>
  </p:notesMasterIdLst>
  <p:handoutMasterIdLst>
    <p:handoutMasterId r:id="rId26"/>
  </p:handoutMasterIdLst>
  <p:sldIdLst>
    <p:sldId id="256" r:id="rId5"/>
    <p:sldId id="266" r:id="rId6"/>
    <p:sldId id="268" r:id="rId7"/>
    <p:sldId id="328" r:id="rId8"/>
    <p:sldId id="269" r:id="rId9"/>
    <p:sldId id="354" r:id="rId10"/>
    <p:sldId id="355" r:id="rId11"/>
    <p:sldId id="356" r:id="rId12"/>
    <p:sldId id="357" r:id="rId13"/>
    <p:sldId id="358" r:id="rId14"/>
    <p:sldId id="359" r:id="rId15"/>
    <p:sldId id="360" r:id="rId16"/>
    <p:sldId id="361" r:id="rId17"/>
    <p:sldId id="362" r:id="rId18"/>
    <p:sldId id="363" r:id="rId19"/>
    <p:sldId id="364" r:id="rId20"/>
    <p:sldId id="365" r:id="rId21"/>
    <p:sldId id="366" r:id="rId22"/>
    <p:sldId id="353" r:id="rId23"/>
    <p:sldId id="286" r:id="rId24"/>
  </p:sldIdLst>
  <p:sldSz cx="12192000" cy="6858000"/>
  <p:notesSz cx="6858000" cy="9144000"/>
  <p:defaultTextStyle>
    <a:defPPr rtl="0"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57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21" autoAdjust="0"/>
    <p:restoredTop sz="94660"/>
  </p:normalViewPr>
  <p:slideViewPr>
    <p:cSldViewPr>
      <p:cViewPr varScale="1">
        <p:scale>
          <a:sx n="108" d="100"/>
          <a:sy n="108" d="100"/>
        </p:scale>
        <p:origin x="654" y="120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7" d="100"/>
          <a:sy n="87" d="100"/>
        </p:scale>
        <p:origin x="384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95386CDC-4A3A-4DFF-AF11-91A439C3A932}" type="datetime1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pPr algn="r" rtl="0"/>
              <a:t>2025/9/19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45ACAF8E-318A-4EFE-8633-D9E72ABCE0ED}" type="slidenum">
              <a:rPr lang="en-US" altLang="zh-CN" smtClean="0"/>
              <a:pPr algn="r" rtl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06559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90B55CF-1AD3-47AF-86D6-6E83631F639F}" type="datetime1">
              <a:rPr lang="zh-CN" altLang="en-US" smtClean="0"/>
              <a:pPr/>
              <a:t>2025/9/19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zh-CN" altLang="en-US" noProof="0" dirty="0"/>
              <a:t>单击此处编辑母版文本样式</a:t>
            </a:r>
          </a:p>
          <a:p>
            <a:pPr lvl="1" rtl="0"/>
            <a:r>
              <a:rPr lang="zh-CN" altLang="en-US" noProof="0" dirty="0"/>
              <a:t>第二级</a:t>
            </a:r>
          </a:p>
          <a:p>
            <a:pPr lvl="2" rtl="0"/>
            <a:r>
              <a:rPr lang="zh-CN" altLang="en-US" noProof="0" dirty="0"/>
              <a:t>第三级</a:t>
            </a:r>
          </a:p>
          <a:p>
            <a:pPr lvl="3" rtl="0"/>
            <a:r>
              <a:rPr lang="zh-CN" altLang="en-US" noProof="0" dirty="0"/>
              <a:t>第四级</a:t>
            </a:r>
          </a:p>
          <a:p>
            <a:pPr lvl="4" rtl="0"/>
            <a:r>
              <a:rPr lang="zh-CN" altLang="en-US" noProof="0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EE2CF44-2B13-41B4-A334-1CDF534EEBBF}" type="slidenum">
              <a:rPr lang="en-US" altLang="zh-CN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45385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microsoft.com/office/2007/relationships/hdphoto" Target="../media/hdphoto2.wdp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27108C4-B026-4252-A877-40AA47E581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D1A70820-B138-4285-B54A-E50CC449B76D}"/>
              </a:ext>
            </a:extLst>
          </p:cNvPr>
          <p:cNvSpPr/>
          <p:nvPr userDrawn="1"/>
        </p:nvSpPr>
        <p:spPr>
          <a:xfrm>
            <a:off x="0" y="1285875"/>
            <a:ext cx="12192000" cy="3886200"/>
          </a:xfrm>
          <a:prstGeom prst="rect">
            <a:avLst/>
          </a:prstGeom>
          <a:solidFill>
            <a:schemeClr val="bg1">
              <a:lumMod val="9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9CBD98C9-E66D-4F8F-B9AC-212D09CDF6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147" y="6072009"/>
            <a:ext cx="2718419" cy="406493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076A818F-83B9-461F-88B2-5866DE8A86CD}"/>
              </a:ext>
            </a:extLst>
          </p:cNvPr>
          <p:cNvSpPr/>
          <p:nvPr userDrawn="1"/>
        </p:nvSpPr>
        <p:spPr>
          <a:xfrm>
            <a:off x="0" y="2391540"/>
            <a:ext cx="12192000" cy="3042473"/>
          </a:xfrm>
          <a:prstGeom prst="rect">
            <a:avLst/>
          </a:prstGeom>
          <a:gradFill>
            <a:gsLst>
              <a:gs pos="2000">
                <a:schemeClr val="accent1">
                  <a:lumMod val="5000"/>
                  <a:lumOff val="95000"/>
                  <a:alpha val="0"/>
                </a:schemeClr>
              </a:gs>
              <a:gs pos="35000">
                <a:srgbClr val="CDB8AD">
                  <a:alpha val="20000"/>
                </a:srgbClr>
              </a:gs>
              <a:gs pos="75000">
                <a:schemeClr val="tx1">
                  <a:lumMod val="95000"/>
                  <a:lumOff val="5000"/>
                  <a:alpha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7757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EA7F3C-E1FF-4CE6-AC0B-8CDC34D50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AE93102-1183-41C6-9E8E-06D7FB8A4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BF1C784-6F4D-41A0-A80D-13D072984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496F608-510F-46B2-9823-539406CF7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4029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0780FD2-09D3-4E5F-B2F9-65C3B33D4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4A60E98-AA6F-404B-B68B-24A8CEB23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73E1223-3E3A-49DB-89EE-17EB28D77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4409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9B6B3E8-A3CA-442F-BA76-420F861E5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B3F7896-C399-415D-B7B9-21C78DBDF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547D310-62AA-4D24-8BE5-B63173980D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AC50F47-A6C1-4BF9-955A-296EC1074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1E9C238-C917-4343-B637-E70852284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9F2BFC3-B38C-47DD-BEBD-15F98734B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8066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801F45-AE38-4754-B124-D4CE140AB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6C407FC6-B8D7-4240-90EA-08F21587CC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0E3FDEB-79B7-47CD-8D2D-E24B627DAE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4B2C154-84B4-431D-8613-121F41825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E61DDBD-EDF5-4045-A1FC-8E15D31E6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821E7F2-3AA6-4DBB-8E6A-FAA243588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74703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0AF61B-C9F5-4782-B16D-1AF1FFFA8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C19B8B3-C99C-40F8-9289-41E76637CC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436D4CD-1AE8-41CF-8E21-F291E474B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4A19230-8E22-4D5B-90BF-EE117B888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59A5A53-97E5-4278-8716-37186BBD6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81017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B0AC9FC4-7D8F-401A-8F47-C7322F14BB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E608260-FE93-485F-A0F5-7652BE5BF4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258FCE2-43EF-47F9-A817-B31A858EE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CBF3502-B96B-47D9-B9D3-124DE3908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73E642C-46EC-4544-BFC0-2CA852D18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819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25AE7AA-5299-4910-A312-36B7B3F9E6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781BB81-B763-4E0D-AFD7-99097146E66A}"/>
              </a:ext>
            </a:extLst>
          </p:cNvPr>
          <p:cNvSpPr/>
          <p:nvPr userDrawn="1"/>
        </p:nvSpPr>
        <p:spPr>
          <a:xfrm>
            <a:off x="590550" y="279400"/>
            <a:ext cx="11134725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5C5DA7C5-8692-4770-99EE-3E64E45D9FF4}"/>
              </a:ext>
            </a:extLst>
          </p:cNvPr>
          <p:cNvCxnSpPr/>
          <p:nvPr userDrawn="1"/>
        </p:nvCxnSpPr>
        <p:spPr>
          <a:xfrm>
            <a:off x="4215161" y="512956"/>
            <a:ext cx="2497872" cy="0"/>
          </a:xfrm>
          <a:prstGeom prst="line">
            <a:avLst/>
          </a:prstGeom>
          <a:ln w="38100">
            <a:solidFill>
              <a:srgbClr val="FDB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id="{F96E57D6-D77A-460A-8CE6-E36F987B9D4A}"/>
              </a:ext>
            </a:extLst>
          </p:cNvPr>
          <p:cNvSpPr txBox="1"/>
          <p:nvPr userDrawn="1"/>
        </p:nvSpPr>
        <p:spPr>
          <a:xfrm>
            <a:off x="5254497" y="948466"/>
            <a:ext cx="1292662" cy="248401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7200" dirty="0">
                <a:solidFill>
                  <a:srgbClr val="AD61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 录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620AC5F4-78F5-4DFC-BD43-97B44EE004F9}"/>
              </a:ext>
            </a:extLst>
          </p:cNvPr>
          <p:cNvCxnSpPr/>
          <p:nvPr userDrawn="1"/>
        </p:nvCxnSpPr>
        <p:spPr>
          <a:xfrm>
            <a:off x="6713033" y="501817"/>
            <a:ext cx="0" cy="5307980"/>
          </a:xfrm>
          <a:prstGeom prst="line">
            <a:avLst/>
          </a:prstGeom>
          <a:ln w="38100">
            <a:solidFill>
              <a:srgbClr val="FDB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>
            <a:extLst>
              <a:ext uri="{FF2B5EF4-FFF2-40B4-BE49-F238E27FC236}">
                <a16:creationId xmlns:a16="http://schemas.microsoft.com/office/drawing/2014/main" id="{FFC5B84D-5AE6-462C-AEB2-D3200AD6073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089" r="24821"/>
          <a:stretch>
            <a:fillRect/>
          </a:stretch>
        </p:blipFill>
        <p:spPr>
          <a:xfrm>
            <a:off x="0" y="-76200"/>
            <a:ext cx="6106901" cy="6858000"/>
          </a:xfrm>
          <a:custGeom>
            <a:avLst/>
            <a:gdLst>
              <a:gd name="connsiteX0" fmla="*/ 0 w 6106901"/>
              <a:gd name="connsiteY0" fmla="*/ 0 h 6858000"/>
              <a:gd name="connsiteX1" fmla="*/ 3193319 w 6106901"/>
              <a:gd name="connsiteY1" fmla="*/ 0 h 6858000"/>
              <a:gd name="connsiteX2" fmla="*/ 6106901 w 6106901"/>
              <a:gd name="connsiteY2" fmla="*/ 6858000 h 6858000"/>
              <a:gd name="connsiteX3" fmla="*/ 0 w 61069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6901" h="6858000">
                <a:moveTo>
                  <a:pt x="0" y="0"/>
                </a:moveTo>
                <a:lnTo>
                  <a:pt x="3193319" y="0"/>
                </a:lnTo>
                <a:lnTo>
                  <a:pt x="610690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0AC13C7F-21CD-4C70-B030-90F1CDE2E3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9" r="24821"/>
          <a:stretch>
            <a:fillRect/>
          </a:stretch>
        </p:blipFill>
        <p:spPr>
          <a:xfrm>
            <a:off x="1266132" y="281327"/>
            <a:ext cx="5453198" cy="6123896"/>
          </a:xfrm>
          <a:custGeom>
            <a:avLst/>
            <a:gdLst>
              <a:gd name="connsiteX0" fmla="*/ 0 w 6106901"/>
              <a:gd name="connsiteY0" fmla="*/ 0 h 6858000"/>
              <a:gd name="connsiteX1" fmla="*/ 3193319 w 6106901"/>
              <a:gd name="connsiteY1" fmla="*/ 0 h 6858000"/>
              <a:gd name="connsiteX2" fmla="*/ 6106901 w 6106901"/>
              <a:gd name="connsiteY2" fmla="*/ 6858000 h 6858000"/>
              <a:gd name="connsiteX3" fmla="*/ 0 w 61069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6901" h="6858000">
                <a:moveTo>
                  <a:pt x="0" y="0"/>
                </a:moveTo>
                <a:lnTo>
                  <a:pt x="3193319" y="0"/>
                </a:lnTo>
                <a:lnTo>
                  <a:pt x="6106901" y="6858000"/>
                </a:lnTo>
                <a:lnTo>
                  <a:pt x="0" y="6858000"/>
                </a:lnTo>
                <a:close/>
              </a:path>
            </a:pathLst>
          </a:custGeom>
          <a:ln w="190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757653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25AE7AA-5299-4910-A312-36B7B3F9E6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781BB81-B763-4E0D-AFD7-99097146E66A}"/>
              </a:ext>
            </a:extLst>
          </p:cNvPr>
          <p:cNvSpPr/>
          <p:nvPr userDrawn="1"/>
        </p:nvSpPr>
        <p:spPr>
          <a:xfrm>
            <a:off x="590550" y="279400"/>
            <a:ext cx="11134725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3AA0A5FA-DDC3-4F7C-8BBC-21AEFDB1EC12}"/>
              </a:ext>
            </a:extLst>
          </p:cNvPr>
          <p:cNvGrpSpPr/>
          <p:nvPr userDrawn="1"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B82E570C-A29B-40B7-A682-10B890ED81CB}"/>
                </a:ext>
              </a:extLst>
            </p:cNvPr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01B33C23-AE5F-4F77-92C0-6B7DB51D8F93}"/>
                </a:ext>
              </a:extLst>
            </p:cNvPr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D61949F0-F125-4254-83B6-3B762ECD6823}"/>
                </a:ext>
              </a:extLst>
            </p:cNvPr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5692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460A0B6-A8EB-44E8-A6BD-330DB1B70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A4A1964-6740-479C-BB4A-D71873D42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4E74841-F418-4854-944B-12532FF68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D393AF0-2B1A-459D-B585-2CE20FDF9182}"/>
              </a:ext>
            </a:extLst>
          </p:cNvPr>
          <p:cNvSpPr txBox="1"/>
          <p:nvPr userDrawn="1"/>
        </p:nvSpPr>
        <p:spPr>
          <a:xfrm>
            <a:off x="0" y="0"/>
            <a:ext cx="12192000" cy="2705100"/>
          </a:xfrm>
          <a:prstGeom prst="rect">
            <a:avLst/>
          </a:prstGeom>
          <a:noFill/>
        </p:spPr>
        <p:txBody>
          <a:bodyPr wrap="square" rtlCol="0">
            <a:prstTxWarp prst="textTriangleInverted">
              <a:avLst/>
            </a:prstTxWarp>
            <a:spAutoFit/>
          </a:bodyPr>
          <a:lstStyle/>
          <a:p>
            <a:r>
              <a:rPr lang="en-US" altLang="zh-CN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-------------</a:t>
            </a:r>
            <a:endParaRPr lang="zh-CN" altLang="en-US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5B1E1E4B-8837-4854-831B-361D35D6B3B2}"/>
              </a:ext>
            </a:extLst>
          </p:cNvPr>
          <p:cNvSpPr/>
          <p:nvPr userDrawn="1"/>
        </p:nvSpPr>
        <p:spPr>
          <a:xfrm>
            <a:off x="0" y="3065480"/>
            <a:ext cx="12192000" cy="2397512"/>
          </a:xfrm>
          <a:prstGeom prst="rect">
            <a:avLst/>
          </a:prstGeom>
          <a:solidFill>
            <a:schemeClr val="bg1">
              <a:lumMod val="7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7775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10A8E7-3FC6-48B1-BF64-C2FF65360B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C56EBCE-F2A5-4308-B3FA-EF28DCE3F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59C6098-BFE9-4B86-A8C4-BC06602DA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44635C3-FCD0-4773-8E63-64891B6E8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FC6C467-3C99-417D-9382-6B10899C3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0703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07C3C3-6413-4113-AD77-B7E6175A0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21EB488-4C95-4A47-95CC-3D75A504E5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D1C92E6-48FC-4BB1-AA45-8F3A37733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5EF0123-D849-4A9B-AD73-86EF7C88E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F5BAE0-026C-43DD-97E8-0CE751DE1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442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5F19864-3798-46E9-9416-D8D972524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4F9D098-13FD-4F20-A0BE-CD9DD312B0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E29CE12-6E6B-45B9-B08D-B63164752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8B3C5D1-A24A-4313-B7AC-A20F26505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35E8E9C-D634-4006-A045-836324CBE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2016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FD74B14-CA6C-48DE-A7CA-B591ADB14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78433D4-52E9-405F-9508-782185362B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A1906C7-BBEA-42D3-9F1C-475F9436ED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B5D5A54-00F8-41B4-979E-B59AD5AFB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B764C54-FDDA-44C1-88AA-4DC010C4F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3947A52-E40E-4A62-9833-F9F7EC837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9342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64D89C-6816-4283-A587-4487F09BD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B936A9A-D63C-4635-A7C4-26C8EB3205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FB56EC5-E85F-448B-BC83-98739D3F83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64FDD30-E805-450A-9284-6E4596DD5C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8A8015E-91D8-4E17-8700-2BE03D2870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53CA02B-B609-4CED-8046-260A037B6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D0F4DD5-F39F-4229-9C2C-A366584B2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B5164C2F-A883-44EC-92C2-4B705D1EB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8894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73B2D07-3B09-43BE-B39E-306728508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BC601C1-C38D-467A-ADFA-089D382C8D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AE1D3F3-FF74-4093-A048-BD2B2F7340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DEE3CE8-4384-4FA1-9808-EE6FC397F7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40D5640-790D-4D21-9B65-79E19F183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7297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5" r:id="rId2"/>
    <p:sldLayoutId id="2147483674" r:id="rId3"/>
    <p:sldLayoutId id="2147483676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>
            <a:extLst>
              <a:ext uri="{FF2B5EF4-FFF2-40B4-BE49-F238E27FC236}">
                <a16:creationId xmlns:a16="http://schemas.microsoft.com/office/drawing/2014/main" id="{82FBA10E-98F2-4B59-933F-69E3F5E209F7}"/>
              </a:ext>
            </a:extLst>
          </p:cNvPr>
          <p:cNvSpPr txBox="1">
            <a:spLocks/>
          </p:cNvSpPr>
          <p:nvPr/>
        </p:nvSpPr>
        <p:spPr>
          <a:xfrm>
            <a:off x="965430" y="4293096"/>
            <a:ext cx="10261140" cy="92333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</a:t>
            </a: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章</a:t>
            </a: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</a:t>
            </a:r>
            <a:r>
              <a:rPr lang="zh-CN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利用辅助功能准确绘图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453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407604" y="620688"/>
            <a:ext cx="9376792" cy="2376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3.2.1  </a:t>
            </a:r>
            <a:r>
              <a:rPr lang="zh-CN" altLang="en-US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测量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距离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距离查询是测量两个点之间的最短长度值，该命令是最常用的查询方式。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在“默认”选项卡的“实用工具”面板中，单击“测量”下拉按钮，选择“距离选项，根据命令行中的提示信息，指定线段的两个端点后，系统将在光标右下角显示距离结果。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0804EBA8-DEC9-4ABD-BBEA-C441129B91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600" y="3218111"/>
            <a:ext cx="3649754" cy="2011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>
            <a:extLst>
              <a:ext uri="{FF2B5EF4-FFF2-40B4-BE49-F238E27FC236}">
                <a16:creationId xmlns:a16="http://schemas.microsoft.com/office/drawing/2014/main" id="{E7667306-784A-4F25-B387-CC0523CA0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84"/>
          <a:stretch>
            <a:fillRect/>
          </a:stretch>
        </p:blipFill>
        <p:spPr bwMode="auto">
          <a:xfrm>
            <a:off x="6382974" y="3214228"/>
            <a:ext cx="3262433" cy="2011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07613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519554" y="620688"/>
            <a:ext cx="9152892" cy="1872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3.2.2  </a:t>
            </a:r>
            <a:r>
              <a:rPr lang="zh-CN" altLang="en-US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测量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半径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半径查询主要用于查询圆或圆弧的半径或直径值。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在“测量”下拉列表中选择“半径”选项，根据命令行中的提示信息，指定要测量的圆或圆弧，此时在光标右下角会显示半径和直径结果。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00CF0FC4-1857-469E-A2C8-544D2D052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842" y="2775246"/>
            <a:ext cx="2567127" cy="2888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>
            <a:extLst>
              <a:ext uri="{FF2B5EF4-FFF2-40B4-BE49-F238E27FC236}">
                <a16:creationId xmlns:a16="http://schemas.microsoft.com/office/drawing/2014/main" id="{D9E6EEFE-E83B-4A56-82F7-F67242815E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032" y="2775246"/>
            <a:ext cx="2233827" cy="2888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53738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837542" y="692696"/>
            <a:ext cx="8516915" cy="1872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3.2.3  </a:t>
            </a:r>
            <a:r>
              <a:rPr lang="zh-CN" altLang="en-US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测量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角度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角度查询用于测量两条线段之间的夹角度数。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在“测量”下拉列表选择“角度”选项，根据命令行的提示，指定要测量的两条夹角边即可显示其角度值。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5A47153F-2F50-4787-B33E-D04FF578DE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100" y="2852936"/>
            <a:ext cx="2675795" cy="284954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>
            <a:extLst>
              <a:ext uri="{FF2B5EF4-FFF2-40B4-BE49-F238E27FC236}">
                <a16:creationId xmlns:a16="http://schemas.microsoft.com/office/drawing/2014/main" id="{C7167D9C-E925-47C6-9FED-947BB2D261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107" y="2852936"/>
            <a:ext cx="2555958" cy="284954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827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662515" y="836712"/>
            <a:ext cx="8866970" cy="1884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3.2.4  </a:t>
            </a:r>
            <a:r>
              <a:rPr lang="zh-CN" altLang="en-US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测量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面积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面积查询可以测量出对象的面积和周长，在查询图形面积的时候可以通过指定点来选择查询面积的区域。在“测量”下拉列表选择“面积”选项，根据命令行的提示，指定依次捕捉要测量的点，按回车键即可显示出面积值。</a:t>
            </a:r>
          </a:p>
        </p:txBody>
      </p:sp>
      <p:pic>
        <p:nvPicPr>
          <p:cNvPr id="7170" name="图片 1">
            <a:extLst>
              <a:ext uri="{FF2B5EF4-FFF2-40B4-BE49-F238E27FC236}">
                <a16:creationId xmlns:a16="http://schemas.microsoft.com/office/drawing/2014/main" id="{CE734BDD-E890-4448-81DD-C6E4A9AE5C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615" y="3416591"/>
            <a:ext cx="3183860" cy="1884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图片 1">
            <a:extLst>
              <a:ext uri="{FF2B5EF4-FFF2-40B4-BE49-F238E27FC236}">
                <a16:creationId xmlns:a16="http://schemas.microsoft.com/office/drawing/2014/main" id="{FCB6ED25-D6AA-4C56-82CE-79DA8339CB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031" y="3416591"/>
            <a:ext cx="3713393" cy="1884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56221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0B88384-905C-4AEA-AE3A-D350425CDA51}"/>
              </a:ext>
            </a:extLst>
          </p:cNvPr>
          <p:cNvGrpSpPr/>
          <p:nvPr/>
        </p:nvGrpSpPr>
        <p:grpSpPr>
          <a:xfrm>
            <a:off x="2106518" y="3429000"/>
            <a:ext cx="2057222" cy="1809652"/>
            <a:chOff x="5198984" y="1169522"/>
            <a:chExt cx="2057222" cy="1809652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DB31FDBF-267D-4348-9E25-11EC13C47E49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B1C595BC-2D4F-444E-A885-89D94DB137FB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9548591C-7FCA-4105-8577-D71609290D98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E2BF0D4D-E156-4755-AAAF-E8152857EE17}"/>
              </a:ext>
            </a:extLst>
          </p:cNvPr>
          <p:cNvSpPr/>
          <p:nvPr/>
        </p:nvSpPr>
        <p:spPr>
          <a:xfrm>
            <a:off x="5346878" y="3972975"/>
            <a:ext cx="44935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创建与管理图层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38A045C-7173-4332-8A4E-B3E97332A76E}"/>
              </a:ext>
            </a:extLst>
          </p:cNvPr>
          <p:cNvSpPr txBox="1"/>
          <p:nvPr/>
        </p:nvSpPr>
        <p:spPr>
          <a:xfrm>
            <a:off x="2419152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03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49989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791025" y="1268760"/>
            <a:ext cx="8609949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3.3.1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创建图层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在“图层特性管理器”设置面板中单击“新建图层按钮，可新建一个图层，并对该图层进行重命名。</a:t>
            </a:r>
          </a:p>
        </p:txBody>
      </p:sp>
      <p:pic>
        <p:nvPicPr>
          <p:cNvPr id="8194" name="图片 1">
            <a:extLst>
              <a:ext uri="{FF2B5EF4-FFF2-40B4-BE49-F238E27FC236}">
                <a16:creationId xmlns:a16="http://schemas.microsoft.com/office/drawing/2014/main" id="{EC5C5FDC-99AA-44C5-B844-4A26712EEC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3212976"/>
            <a:ext cx="3850641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图片 1">
            <a:extLst>
              <a:ext uri="{FF2B5EF4-FFF2-40B4-BE49-F238E27FC236}">
                <a16:creationId xmlns:a16="http://schemas.microsoft.com/office/drawing/2014/main" id="{3C12B8D6-2278-4400-92DE-FE14035826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3647" y="3212976"/>
            <a:ext cx="4058817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73468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2107308" y="1628800"/>
            <a:ext cx="7977383" cy="2808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3.3.2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设置图层属性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在“图层特性管理器”对话框中，用户可对创建的图层设置其颜色、线型和线宽。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设置图层颜色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设置图层线型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设置图层线宽</a:t>
            </a:r>
          </a:p>
        </p:txBody>
      </p:sp>
    </p:spTree>
    <p:extLst>
      <p:ext uri="{BB962C8B-B14F-4D97-AF65-F5344CB8AC3E}">
        <p14:creationId xmlns:p14="http://schemas.microsoft.com/office/powerpoint/2010/main" val="20741607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905410" y="1563361"/>
            <a:ext cx="8381180" cy="37312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3.3.3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管理图层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在“图层特性管理器”设置面板中，除了可创建图层并设置图层属性，还可以对创建好的图层进行管理操作，如图层的控制、置为当前层、改变图层和属性等操作。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图层状态控制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设为当前层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改变图形所在的图层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改变对象的默认属性</a:t>
            </a:r>
          </a:p>
        </p:txBody>
      </p:sp>
    </p:spTree>
    <p:extLst>
      <p:ext uri="{BB962C8B-B14F-4D97-AF65-F5344CB8AC3E}">
        <p14:creationId xmlns:p14="http://schemas.microsoft.com/office/powerpoint/2010/main" val="2575374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710571" y="564218"/>
            <a:ext cx="7121733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【实战演练】输出电气图层文件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B07A4792-FA0D-46DF-BD9D-AA00E115D403}"/>
              </a:ext>
            </a:extLst>
          </p:cNvPr>
          <p:cNvSpPr/>
          <p:nvPr/>
        </p:nvSpPr>
        <p:spPr>
          <a:xfrm>
            <a:off x="2128497" y="1268760"/>
            <a:ext cx="7935006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使用图层的输出与输入功能，可将设置好的图层直接调用至新文件中。这样则避免了每次绘制新图形时，都要重复创建相同属性的图层。从而提高了绘图效率。</a:t>
            </a:r>
          </a:p>
        </p:txBody>
      </p:sp>
      <p:pic>
        <p:nvPicPr>
          <p:cNvPr id="9218" name="图片 1">
            <a:extLst>
              <a:ext uri="{FF2B5EF4-FFF2-40B4-BE49-F238E27FC236}">
                <a16:creationId xmlns:a16="http://schemas.microsoft.com/office/drawing/2014/main" id="{EAA88578-A83C-47A5-9C46-E6008CF04E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384" y="2877577"/>
            <a:ext cx="4131232" cy="303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6568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0049253E-053A-45C4-A15E-02C655806DE0}"/>
              </a:ext>
            </a:extLst>
          </p:cNvPr>
          <p:cNvSpPr/>
          <p:nvPr/>
        </p:nvSpPr>
        <p:spPr>
          <a:xfrm>
            <a:off x="1487488" y="476672"/>
            <a:ext cx="2448272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【课后作业】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1A617101-E4AE-455A-B701-3E05918289CD}"/>
              </a:ext>
            </a:extLst>
          </p:cNvPr>
          <p:cNvSpPr/>
          <p:nvPr/>
        </p:nvSpPr>
        <p:spPr>
          <a:xfrm>
            <a:off x="839416" y="1772816"/>
            <a:ext cx="6085325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更改电气图形的颜色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将三相交流串电机图形中的文字颜色更改为红色。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3237031B-BA76-4121-B333-FA28A27EEA12}"/>
              </a:ext>
            </a:extLst>
          </p:cNvPr>
          <p:cNvSpPr/>
          <p:nvPr/>
        </p:nvSpPr>
        <p:spPr>
          <a:xfrm>
            <a:off x="839416" y="3979879"/>
            <a:ext cx="6820433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．设置手动开关符号的线型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利用“图层”命令，将手动开关符号的线型设置为虚线。</a:t>
            </a:r>
          </a:p>
        </p:txBody>
      </p:sp>
      <p:pic>
        <p:nvPicPr>
          <p:cNvPr id="10242" name="图片 1">
            <a:extLst>
              <a:ext uri="{FF2B5EF4-FFF2-40B4-BE49-F238E27FC236}">
                <a16:creationId xmlns:a16="http://schemas.microsoft.com/office/drawing/2014/main" id="{3C11B702-7432-4E43-AD6A-E94C8E87B2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4587" y="1196752"/>
            <a:ext cx="1757784" cy="1898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图片 1">
            <a:extLst>
              <a:ext uri="{FF2B5EF4-FFF2-40B4-BE49-F238E27FC236}">
                <a16:creationId xmlns:a16="http://schemas.microsoft.com/office/drawing/2014/main" id="{3AA8639F-D418-4DA5-9379-667850577F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1774" y="1196752"/>
            <a:ext cx="1184746" cy="1898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图片 1">
            <a:extLst>
              <a:ext uri="{FF2B5EF4-FFF2-40B4-BE49-F238E27FC236}">
                <a16:creationId xmlns:a16="http://schemas.microsoft.com/office/drawing/2014/main" id="{4C728331-1752-45F5-A22E-9483EB20F3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5204" y="3644642"/>
            <a:ext cx="1469442" cy="193160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图片 1">
            <a:extLst>
              <a:ext uri="{FF2B5EF4-FFF2-40B4-BE49-F238E27FC236}">
                <a16:creationId xmlns:a16="http://schemas.microsoft.com/office/drawing/2014/main" id="{65DBDCE0-1735-453D-8F6F-0AB09BAA0E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893" y="3645950"/>
            <a:ext cx="1667659" cy="193160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6075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B66AA01D-C23C-4507-A15D-3C049AD7592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763852" y="695226"/>
            <a:ext cx="2664296" cy="71755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章节概述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613502" y="1794193"/>
            <a:ext cx="8964996" cy="3269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使用辅助绘图工具可以快速准确的绘制图形。本章将向用户介绍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AutoCAD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中常用的一些辅助工具的使用方法，其中包括捕捉工具的使用、图层功能的使用、查询工具的使用等。灵活运用这些工具，可大大提示制图效率。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知识要点</a:t>
            </a:r>
          </a:p>
          <a:p>
            <a:pPr marL="457200" lvl="0" indent="457200">
              <a:lnSpc>
                <a:spcPct val="150000"/>
              </a:lnSpc>
              <a:buFont typeface="+mj-lt"/>
              <a:buAutoNum type="arabicPeriod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掌握图形捕捉功能</a:t>
            </a:r>
          </a:p>
          <a:p>
            <a:pPr marL="457200" lvl="0" indent="457200">
              <a:lnSpc>
                <a:spcPct val="150000"/>
              </a:lnSpc>
              <a:buFont typeface="+mj-lt"/>
              <a:buAutoNum type="arabicPeriod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掌握查询工具的使用</a:t>
            </a:r>
          </a:p>
          <a:p>
            <a:pPr marL="457200" lvl="0" indent="457200">
              <a:lnSpc>
                <a:spcPct val="150000"/>
              </a:lnSpc>
              <a:buFont typeface="+mj-lt"/>
              <a:buAutoNum type="arabicPeriod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掌握图层创建与设置操作</a:t>
            </a:r>
          </a:p>
        </p:txBody>
      </p:sp>
    </p:spTree>
    <p:extLst>
      <p:ext uri="{BB962C8B-B14F-4D97-AF65-F5344CB8AC3E}">
        <p14:creationId xmlns:p14="http://schemas.microsoft.com/office/powerpoint/2010/main" val="28321004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2964788"/>
            <a:ext cx="12192000" cy="3893212"/>
          </a:xfrm>
          <a:prstGeom prst="rect">
            <a:avLst/>
          </a:prstGeom>
          <a:gradFill>
            <a:gsLst>
              <a:gs pos="2000">
                <a:schemeClr val="accent1">
                  <a:lumMod val="5000"/>
                  <a:lumOff val="95000"/>
                  <a:alpha val="0"/>
                </a:schemeClr>
              </a:gs>
              <a:gs pos="35000">
                <a:srgbClr val="CDB8AD">
                  <a:alpha val="20000"/>
                </a:srgbClr>
              </a:gs>
              <a:gs pos="94000">
                <a:schemeClr val="tx1">
                  <a:lumMod val="95000"/>
                  <a:lumOff val="5000"/>
                  <a:alpha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7354628" y="942361"/>
            <a:ext cx="2825756" cy="4400550"/>
            <a:chOff x="7721289" y="1228725"/>
            <a:chExt cx="2825756" cy="4400550"/>
          </a:xfrm>
          <a:solidFill>
            <a:srgbClr val="EDA221"/>
          </a:solidFill>
        </p:grpSpPr>
        <p:sp>
          <p:nvSpPr>
            <p:cNvPr id="4" name="任意多边形: 形状 3"/>
            <p:cNvSpPr/>
            <p:nvPr/>
          </p:nvSpPr>
          <p:spPr>
            <a:xfrm>
              <a:off x="7721289" y="1228725"/>
              <a:ext cx="2825756" cy="4400550"/>
            </a:xfrm>
            <a:custGeom>
              <a:avLst/>
              <a:gdLst>
                <a:gd name="connsiteX0" fmla="*/ 2576979 w 2825756"/>
                <a:gd name="connsiteY0" fmla="*/ 362685 h 4400550"/>
                <a:gd name="connsiteX1" fmla="*/ 2576979 w 2825756"/>
                <a:gd name="connsiteY1" fmla="*/ 3992147 h 4400550"/>
                <a:gd name="connsiteX2" fmla="*/ 2199786 w 2825756"/>
                <a:gd name="connsiteY2" fmla="*/ 3992147 h 4400550"/>
                <a:gd name="connsiteX3" fmla="*/ 2199786 w 2825756"/>
                <a:gd name="connsiteY3" fmla="*/ 3646597 h 4400550"/>
                <a:gd name="connsiteX4" fmla="*/ 2445696 w 2825756"/>
                <a:gd name="connsiteY4" fmla="*/ 3646597 h 4400550"/>
                <a:gd name="connsiteX5" fmla="*/ 2445696 w 2825756"/>
                <a:gd name="connsiteY5" fmla="*/ 3939804 h 4400550"/>
                <a:gd name="connsiteX6" fmla="*/ 2491415 w 2825756"/>
                <a:gd name="connsiteY6" fmla="*/ 3939804 h 4400550"/>
                <a:gd name="connsiteX7" fmla="*/ 2491415 w 2825756"/>
                <a:gd name="connsiteY7" fmla="*/ 3612471 h 4400550"/>
                <a:gd name="connsiteX8" fmla="*/ 2479822 w 2825756"/>
                <a:gd name="connsiteY8" fmla="*/ 3612471 h 4400550"/>
                <a:gd name="connsiteX9" fmla="*/ 2479822 w 2825756"/>
                <a:gd name="connsiteY9" fmla="*/ 3600878 h 4400550"/>
                <a:gd name="connsiteX10" fmla="*/ 2152489 w 2825756"/>
                <a:gd name="connsiteY10" fmla="*/ 3600878 h 4400550"/>
                <a:gd name="connsiteX11" fmla="*/ 2152489 w 2825756"/>
                <a:gd name="connsiteY11" fmla="*/ 3646597 h 4400550"/>
                <a:gd name="connsiteX12" fmla="*/ 2154066 w 2825756"/>
                <a:gd name="connsiteY12" fmla="*/ 3646597 h 4400550"/>
                <a:gd name="connsiteX13" fmla="*/ 2154066 w 2825756"/>
                <a:gd name="connsiteY13" fmla="*/ 4037865 h 4400550"/>
                <a:gd name="connsiteX14" fmla="*/ 2199786 w 2825756"/>
                <a:gd name="connsiteY14" fmla="*/ 4037865 h 4400550"/>
                <a:gd name="connsiteX15" fmla="*/ 2199786 w 2825756"/>
                <a:gd name="connsiteY15" fmla="*/ 4037867 h 4400550"/>
                <a:gd name="connsiteX16" fmla="*/ 2613910 w 2825756"/>
                <a:gd name="connsiteY16" fmla="*/ 4037867 h 4400550"/>
                <a:gd name="connsiteX17" fmla="*/ 2613910 w 2825756"/>
                <a:gd name="connsiteY17" fmla="*/ 4037865 h 4400550"/>
                <a:gd name="connsiteX18" fmla="*/ 2622698 w 2825756"/>
                <a:gd name="connsiteY18" fmla="*/ 4037865 h 4400550"/>
                <a:gd name="connsiteX19" fmla="*/ 2622698 w 2825756"/>
                <a:gd name="connsiteY19" fmla="*/ 362685 h 4400550"/>
                <a:gd name="connsiteX20" fmla="*/ 238471 w 2825756"/>
                <a:gd name="connsiteY20" fmla="*/ 362684 h 4400550"/>
                <a:gd name="connsiteX21" fmla="*/ 238471 w 2825756"/>
                <a:gd name="connsiteY21" fmla="*/ 362686 h 4400550"/>
                <a:gd name="connsiteX22" fmla="*/ 229683 w 2825756"/>
                <a:gd name="connsiteY22" fmla="*/ 362686 h 4400550"/>
                <a:gd name="connsiteX23" fmla="*/ 229683 w 2825756"/>
                <a:gd name="connsiteY23" fmla="*/ 4037866 h 4400550"/>
                <a:gd name="connsiteX24" fmla="*/ 275402 w 2825756"/>
                <a:gd name="connsiteY24" fmla="*/ 4037866 h 4400550"/>
                <a:gd name="connsiteX25" fmla="*/ 275402 w 2825756"/>
                <a:gd name="connsiteY25" fmla="*/ 408404 h 4400550"/>
                <a:gd name="connsiteX26" fmla="*/ 652595 w 2825756"/>
                <a:gd name="connsiteY26" fmla="*/ 408404 h 4400550"/>
                <a:gd name="connsiteX27" fmla="*/ 652595 w 2825756"/>
                <a:gd name="connsiteY27" fmla="*/ 753954 h 4400550"/>
                <a:gd name="connsiteX28" fmla="*/ 406685 w 2825756"/>
                <a:gd name="connsiteY28" fmla="*/ 753954 h 4400550"/>
                <a:gd name="connsiteX29" fmla="*/ 406685 w 2825756"/>
                <a:gd name="connsiteY29" fmla="*/ 460747 h 4400550"/>
                <a:gd name="connsiteX30" fmla="*/ 360966 w 2825756"/>
                <a:gd name="connsiteY30" fmla="*/ 460747 h 4400550"/>
                <a:gd name="connsiteX31" fmla="*/ 360966 w 2825756"/>
                <a:gd name="connsiteY31" fmla="*/ 788080 h 4400550"/>
                <a:gd name="connsiteX32" fmla="*/ 372559 w 2825756"/>
                <a:gd name="connsiteY32" fmla="*/ 788080 h 4400550"/>
                <a:gd name="connsiteX33" fmla="*/ 372559 w 2825756"/>
                <a:gd name="connsiteY33" fmla="*/ 799673 h 4400550"/>
                <a:gd name="connsiteX34" fmla="*/ 699892 w 2825756"/>
                <a:gd name="connsiteY34" fmla="*/ 799673 h 4400550"/>
                <a:gd name="connsiteX35" fmla="*/ 699892 w 2825756"/>
                <a:gd name="connsiteY35" fmla="*/ 753954 h 4400550"/>
                <a:gd name="connsiteX36" fmla="*/ 698315 w 2825756"/>
                <a:gd name="connsiteY36" fmla="*/ 753954 h 4400550"/>
                <a:gd name="connsiteX37" fmla="*/ 698315 w 2825756"/>
                <a:gd name="connsiteY37" fmla="*/ 362686 h 4400550"/>
                <a:gd name="connsiteX38" fmla="*/ 652595 w 2825756"/>
                <a:gd name="connsiteY38" fmla="*/ 362686 h 4400550"/>
                <a:gd name="connsiteX39" fmla="*/ 652595 w 2825756"/>
                <a:gd name="connsiteY39" fmla="*/ 362684 h 4400550"/>
                <a:gd name="connsiteX40" fmla="*/ 0 w 2825756"/>
                <a:gd name="connsiteY40" fmla="*/ 0 h 4400550"/>
                <a:gd name="connsiteX41" fmla="*/ 2825756 w 2825756"/>
                <a:gd name="connsiteY41" fmla="*/ 0 h 4400550"/>
                <a:gd name="connsiteX42" fmla="*/ 2825756 w 2825756"/>
                <a:gd name="connsiteY42" fmla="*/ 4400550 h 4400550"/>
                <a:gd name="connsiteX43" fmla="*/ 0 w 2825756"/>
                <a:gd name="connsiteY43" fmla="*/ 4400550 h 440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25756" h="4400550">
                  <a:moveTo>
                    <a:pt x="2576979" y="362685"/>
                  </a:moveTo>
                  <a:lnTo>
                    <a:pt x="2576979" y="3992147"/>
                  </a:lnTo>
                  <a:lnTo>
                    <a:pt x="2199786" y="3992147"/>
                  </a:lnTo>
                  <a:lnTo>
                    <a:pt x="2199786" y="3646597"/>
                  </a:lnTo>
                  <a:lnTo>
                    <a:pt x="2445696" y="3646597"/>
                  </a:lnTo>
                  <a:lnTo>
                    <a:pt x="2445696" y="3939804"/>
                  </a:lnTo>
                  <a:lnTo>
                    <a:pt x="2491415" y="3939804"/>
                  </a:lnTo>
                  <a:lnTo>
                    <a:pt x="2491415" y="3612471"/>
                  </a:lnTo>
                  <a:lnTo>
                    <a:pt x="2479822" y="3612471"/>
                  </a:lnTo>
                  <a:lnTo>
                    <a:pt x="2479822" y="3600878"/>
                  </a:lnTo>
                  <a:lnTo>
                    <a:pt x="2152489" y="3600878"/>
                  </a:lnTo>
                  <a:lnTo>
                    <a:pt x="2152489" y="3646597"/>
                  </a:lnTo>
                  <a:lnTo>
                    <a:pt x="2154066" y="3646597"/>
                  </a:lnTo>
                  <a:lnTo>
                    <a:pt x="2154066" y="4037865"/>
                  </a:lnTo>
                  <a:lnTo>
                    <a:pt x="2199786" y="4037865"/>
                  </a:lnTo>
                  <a:lnTo>
                    <a:pt x="2199786" y="4037867"/>
                  </a:lnTo>
                  <a:lnTo>
                    <a:pt x="2613910" y="4037867"/>
                  </a:lnTo>
                  <a:lnTo>
                    <a:pt x="2613910" y="4037865"/>
                  </a:lnTo>
                  <a:lnTo>
                    <a:pt x="2622698" y="4037865"/>
                  </a:lnTo>
                  <a:lnTo>
                    <a:pt x="2622698" y="362685"/>
                  </a:lnTo>
                  <a:close/>
                  <a:moveTo>
                    <a:pt x="238471" y="362684"/>
                  </a:moveTo>
                  <a:lnTo>
                    <a:pt x="238471" y="362686"/>
                  </a:lnTo>
                  <a:lnTo>
                    <a:pt x="229683" y="362686"/>
                  </a:lnTo>
                  <a:lnTo>
                    <a:pt x="229683" y="4037866"/>
                  </a:lnTo>
                  <a:lnTo>
                    <a:pt x="275402" y="4037866"/>
                  </a:lnTo>
                  <a:lnTo>
                    <a:pt x="275402" y="408404"/>
                  </a:lnTo>
                  <a:lnTo>
                    <a:pt x="652595" y="408404"/>
                  </a:lnTo>
                  <a:lnTo>
                    <a:pt x="652595" y="753954"/>
                  </a:lnTo>
                  <a:lnTo>
                    <a:pt x="406685" y="753954"/>
                  </a:lnTo>
                  <a:lnTo>
                    <a:pt x="406685" y="460747"/>
                  </a:lnTo>
                  <a:lnTo>
                    <a:pt x="360966" y="460747"/>
                  </a:lnTo>
                  <a:lnTo>
                    <a:pt x="360966" y="788080"/>
                  </a:lnTo>
                  <a:lnTo>
                    <a:pt x="372559" y="788080"/>
                  </a:lnTo>
                  <a:lnTo>
                    <a:pt x="372559" y="799673"/>
                  </a:lnTo>
                  <a:lnTo>
                    <a:pt x="699892" y="799673"/>
                  </a:lnTo>
                  <a:lnTo>
                    <a:pt x="699892" y="753954"/>
                  </a:lnTo>
                  <a:lnTo>
                    <a:pt x="698315" y="753954"/>
                  </a:lnTo>
                  <a:lnTo>
                    <a:pt x="698315" y="362686"/>
                  </a:lnTo>
                  <a:lnTo>
                    <a:pt x="652595" y="362686"/>
                  </a:lnTo>
                  <a:lnTo>
                    <a:pt x="652595" y="362684"/>
                  </a:lnTo>
                  <a:close/>
                  <a:moveTo>
                    <a:pt x="0" y="0"/>
                  </a:moveTo>
                  <a:lnTo>
                    <a:pt x="2825756" y="0"/>
                  </a:lnTo>
                  <a:lnTo>
                    <a:pt x="2825756" y="4400550"/>
                  </a:lnTo>
                  <a:lnTo>
                    <a:pt x="0" y="440055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 flipH="1">
              <a:off x="8279567" y="2459504"/>
              <a:ext cx="830997" cy="193899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latin typeface="站酷小薇LOGO体" panose="02010600010101010101" pitchFamily="2" charset="-122"/>
                  <a:ea typeface="站酷小薇LOGO体" panose="02010600010101010101" pitchFamily="2" charset="-122"/>
                </a:rPr>
                <a:t>致  </a:t>
              </a:r>
              <a:endParaRPr lang="en-US" altLang="zh-CN" sz="4000" dirty="0">
                <a:solidFill>
                  <a:schemeClr val="bg1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endParaRPr>
            </a:p>
            <a:p>
              <a:endParaRPr lang="en-US" altLang="zh-CN" sz="4000" dirty="0">
                <a:solidFill>
                  <a:schemeClr val="bg1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endParaRPr>
            </a:p>
            <a:p>
              <a:r>
                <a:rPr lang="zh-CN" altLang="en-US" sz="4000" dirty="0">
                  <a:solidFill>
                    <a:schemeClr val="bg1"/>
                  </a:solidFill>
                  <a:latin typeface="站酷小薇LOGO体" panose="02010600010101010101" pitchFamily="2" charset="-122"/>
                  <a:ea typeface="站酷小薇LOGO体" panose="02010600010101010101" pitchFamily="2" charset="-122"/>
                </a:rPr>
                <a:t>谢 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9274806" y="1801453"/>
              <a:ext cx="553998" cy="3617075"/>
            </a:xfrm>
            <a:prstGeom prst="rect">
              <a:avLst/>
            </a:prstGeom>
            <a:grpFill/>
            <a:ln>
              <a:noFill/>
            </a:ln>
          </p:spPr>
          <p:txBody>
            <a:bodyPr vert="eaVert" wrap="square">
              <a:spAutoFit/>
            </a:bodyPr>
            <a:lstStyle/>
            <a:p>
              <a:pPr algn="ctr"/>
              <a:r>
                <a:rPr lang="en-US" altLang="zh-CN" sz="1200" spc="300" dirty="0">
                  <a:solidFill>
                    <a:schemeClr val="bg1"/>
                  </a:solidFill>
                  <a:latin typeface="Times New Roman" panose="02020603050405020304" pitchFamily="18" charset="0"/>
                  <a:ea typeface="隶书" panose="02010509060101010101" pitchFamily="49" charset="-122"/>
                  <a:cs typeface="Times New Roman" panose="02020603050405020304" pitchFamily="18" charset="0"/>
                </a:rPr>
                <a:t>The man who has made up his mind to win will never say impossible</a:t>
              </a:r>
              <a:endParaRPr lang="zh-CN" altLang="en-US" sz="1200" spc="300" dirty="0">
                <a:solidFill>
                  <a:schemeClr val="bg1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F2AF2D1C-DB58-43BC-BE4C-9A2237F1E5CC}"/>
              </a:ext>
            </a:extLst>
          </p:cNvPr>
          <p:cNvSpPr txBox="1"/>
          <p:nvPr/>
        </p:nvSpPr>
        <p:spPr>
          <a:xfrm>
            <a:off x="7507193" y="2284017"/>
            <a:ext cx="573232" cy="530770"/>
          </a:xfrm>
          <a:custGeom>
            <a:avLst/>
            <a:gdLst/>
            <a:ahLst/>
            <a:cxnLst/>
            <a:rect l="l" t="t" r="r" b="b"/>
            <a:pathLst>
              <a:path w="900113" h="833437">
                <a:moveTo>
                  <a:pt x="690563" y="795337"/>
                </a:moveTo>
                <a:lnTo>
                  <a:pt x="721023" y="795337"/>
                </a:lnTo>
                <a:lnTo>
                  <a:pt x="690563" y="813360"/>
                </a:lnTo>
                <a:close/>
                <a:moveTo>
                  <a:pt x="247724" y="38100"/>
                </a:moveTo>
                <a:cubicBezTo>
                  <a:pt x="201885" y="38100"/>
                  <a:pt x="163426" y="72231"/>
                  <a:pt x="132345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5" y="695325"/>
                </a:cubicBezTo>
                <a:cubicBezTo>
                  <a:pt x="163426" y="762000"/>
                  <a:pt x="201885" y="795337"/>
                  <a:pt x="247724" y="795337"/>
                </a:cubicBezTo>
                <a:cubicBezTo>
                  <a:pt x="296838" y="795337"/>
                  <a:pt x="335297" y="762000"/>
                  <a:pt x="363103" y="695325"/>
                </a:cubicBezTo>
                <a:cubicBezTo>
                  <a:pt x="390909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2" y="38100"/>
                  <a:pt x="247724" y="38100"/>
                </a:cubicBezTo>
                <a:close/>
                <a:moveTo>
                  <a:pt x="881063" y="0"/>
                </a:moveTo>
                <a:lnTo>
                  <a:pt x="900113" y="0"/>
                </a:lnTo>
                <a:lnTo>
                  <a:pt x="900113" y="689370"/>
                </a:lnTo>
                <a:lnTo>
                  <a:pt x="821267" y="736023"/>
                </a:lnTo>
                <a:lnTo>
                  <a:pt x="823913" y="719658"/>
                </a:lnTo>
                <a:lnTo>
                  <a:pt x="823913" y="147339"/>
                </a:lnTo>
                <a:cubicBezTo>
                  <a:pt x="823913" y="134739"/>
                  <a:pt x="819944" y="124494"/>
                  <a:pt x="812006" y="116606"/>
                </a:cubicBezTo>
                <a:cubicBezTo>
                  <a:pt x="804069" y="108719"/>
                  <a:pt x="792162" y="104775"/>
                  <a:pt x="776287" y="104775"/>
                </a:cubicBezTo>
                <a:lnTo>
                  <a:pt x="690563" y="104775"/>
                </a:lnTo>
                <a:lnTo>
                  <a:pt x="690563" y="76200"/>
                </a:lnTo>
                <a:lnTo>
                  <a:pt x="733425" y="76200"/>
                </a:lnTo>
                <a:cubicBezTo>
                  <a:pt x="771525" y="76200"/>
                  <a:pt x="802481" y="69850"/>
                  <a:pt x="826294" y="57150"/>
                </a:cubicBezTo>
                <a:cubicBezTo>
                  <a:pt x="850106" y="44450"/>
                  <a:pt x="868363" y="25400"/>
                  <a:pt x="881063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7" y="284162"/>
                  <a:pt x="490537" y="414337"/>
                </a:cubicBezTo>
                <a:cubicBezTo>
                  <a:pt x="490537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4"/>
                  <a:pt x="71437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b="1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F94833A4-71E2-46D0-A600-F4B2A265D41C}"/>
              </a:ext>
            </a:extLst>
          </p:cNvPr>
          <p:cNvCxnSpPr/>
          <p:nvPr/>
        </p:nvCxnSpPr>
        <p:spPr>
          <a:xfrm flipH="1">
            <a:off x="7656493" y="2413349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EFA52FAE-4387-47DA-B9CA-5902F01E4BD0}"/>
              </a:ext>
            </a:extLst>
          </p:cNvPr>
          <p:cNvSpPr txBox="1"/>
          <p:nvPr/>
        </p:nvSpPr>
        <p:spPr>
          <a:xfrm>
            <a:off x="7509861" y="3170239"/>
            <a:ext cx="708334" cy="518505"/>
          </a:xfrm>
          <a:custGeom>
            <a:avLst/>
            <a:gdLst/>
            <a:ahLst/>
            <a:cxnLst/>
            <a:rect l="l" t="t" r="r" b="b"/>
            <a:pathLst>
              <a:path w="1076325" h="833437">
                <a:moveTo>
                  <a:pt x="247724" y="38100"/>
                </a:moveTo>
                <a:cubicBezTo>
                  <a:pt x="201885" y="38100"/>
                  <a:pt x="163426" y="72231"/>
                  <a:pt x="132345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5" y="695325"/>
                </a:cubicBezTo>
                <a:cubicBezTo>
                  <a:pt x="163426" y="762000"/>
                  <a:pt x="201885" y="795337"/>
                  <a:pt x="247724" y="795337"/>
                </a:cubicBezTo>
                <a:cubicBezTo>
                  <a:pt x="296838" y="795337"/>
                  <a:pt x="335297" y="762000"/>
                  <a:pt x="363103" y="695325"/>
                </a:cubicBezTo>
                <a:cubicBezTo>
                  <a:pt x="390909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2" y="38100"/>
                  <a:pt x="247724" y="38100"/>
                </a:cubicBezTo>
                <a:close/>
                <a:moveTo>
                  <a:pt x="852487" y="0"/>
                </a:moveTo>
                <a:cubicBezTo>
                  <a:pt x="928687" y="0"/>
                  <a:pt x="985044" y="19050"/>
                  <a:pt x="1021556" y="57150"/>
                </a:cubicBezTo>
                <a:cubicBezTo>
                  <a:pt x="1058069" y="95250"/>
                  <a:pt x="1076325" y="142875"/>
                  <a:pt x="1076325" y="200025"/>
                </a:cubicBezTo>
                <a:cubicBezTo>
                  <a:pt x="1076325" y="238125"/>
                  <a:pt x="1067594" y="276225"/>
                  <a:pt x="1050131" y="314325"/>
                </a:cubicBezTo>
                <a:cubicBezTo>
                  <a:pt x="1032669" y="352425"/>
                  <a:pt x="1004887" y="388937"/>
                  <a:pt x="966787" y="423862"/>
                </a:cubicBezTo>
                <a:cubicBezTo>
                  <a:pt x="874712" y="512762"/>
                  <a:pt x="804069" y="584993"/>
                  <a:pt x="754856" y="640556"/>
                </a:cubicBezTo>
                <a:cubicBezTo>
                  <a:pt x="705644" y="696118"/>
                  <a:pt x="676275" y="733425"/>
                  <a:pt x="666750" y="752475"/>
                </a:cubicBezTo>
                <a:lnTo>
                  <a:pt x="816557" y="752475"/>
                </a:lnTo>
                <a:lnTo>
                  <a:pt x="695300" y="823912"/>
                </a:lnTo>
                <a:lnTo>
                  <a:pt x="614363" y="823912"/>
                </a:lnTo>
                <a:lnTo>
                  <a:pt x="614363" y="762000"/>
                </a:lnTo>
                <a:cubicBezTo>
                  <a:pt x="630237" y="733425"/>
                  <a:pt x="656431" y="696912"/>
                  <a:pt x="692944" y="652462"/>
                </a:cubicBezTo>
                <a:cubicBezTo>
                  <a:pt x="729456" y="608012"/>
                  <a:pt x="777875" y="555625"/>
                  <a:pt x="838200" y="495300"/>
                </a:cubicBezTo>
                <a:cubicBezTo>
                  <a:pt x="890538" y="440779"/>
                  <a:pt x="929022" y="389458"/>
                  <a:pt x="953653" y="341337"/>
                </a:cubicBezTo>
                <a:cubicBezTo>
                  <a:pt x="978285" y="293216"/>
                  <a:pt x="990600" y="248295"/>
                  <a:pt x="990600" y="206573"/>
                </a:cubicBezTo>
                <a:cubicBezTo>
                  <a:pt x="990600" y="148877"/>
                  <a:pt x="977900" y="104787"/>
                  <a:pt x="952500" y="74302"/>
                </a:cubicBezTo>
                <a:cubicBezTo>
                  <a:pt x="927100" y="43817"/>
                  <a:pt x="889000" y="28575"/>
                  <a:pt x="838200" y="28575"/>
                </a:cubicBezTo>
                <a:cubicBezTo>
                  <a:pt x="800100" y="28575"/>
                  <a:pt x="767556" y="39092"/>
                  <a:pt x="740569" y="60126"/>
                </a:cubicBezTo>
                <a:cubicBezTo>
                  <a:pt x="713581" y="81161"/>
                  <a:pt x="700087" y="107875"/>
                  <a:pt x="700087" y="140270"/>
                </a:cubicBezTo>
                <a:cubicBezTo>
                  <a:pt x="700087" y="159668"/>
                  <a:pt x="705644" y="175840"/>
                  <a:pt x="716756" y="188788"/>
                </a:cubicBezTo>
                <a:cubicBezTo>
                  <a:pt x="727869" y="201736"/>
                  <a:pt x="733425" y="214684"/>
                  <a:pt x="733425" y="227632"/>
                </a:cubicBezTo>
                <a:cubicBezTo>
                  <a:pt x="733425" y="243855"/>
                  <a:pt x="729630" y="256009"/>
                  <a:pt x="722040" y="264095"/>
                </a:cubicBezTo>
                <a:cubicBezTo>
                  <a:pt x="714449" y="272182"/>
                  <a:pt x="703064" y="276225"/>
                  <a:pt x="687884" y="276225"/>
                </a:cubicBezTo>
                <a:cubicBezTo>
                  <a:pt x="669677" y="276225"/>
                  <a:pt x="655253" y="270668"/>
                  <a:pt x="644612" y="259556"/>
                </a:cubicBezTo>
                <a:cubicBezTo>
                  <a:pt x="633971" y="248443"/>
                  <a:pt x="628650" y="230187"/>
                  <a:pt x="628650" y="204787"/>
                </a:cubicBezTo>
                <a:cubicBezTo>
                  <a:pt x="628650" y="138112"/>
                  <a:pt x="652463" y="87312"/>
                  <a:pt x="700087" y="52387"/>
                </a:cubicBezTo>
                <a:cubicBezTo>
                  <a:pt x="747713" y="17462"/>
                  <a:pt x="798513" y="0"/>
                  <a:pt x="852487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7" y="284162"/>
                  <a:pt x="490537" y="414337"/>
                </a:cubicBezTo>
                <a:cubicBezTo>
                  <a:pt x="490537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7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6BA92146-0671-4368-9A34-F9F1F0CC876F}"/>
              </a:ext>
            </a:extLst>
          </p:cNvPr>
          <p:cNvCxnSpPr/>
          <p:nvPr/>
        </p:nvCxnSpPr>
        <p:spPr>
          <a:xfrm flipH="1">
            <a:off x="7669562" y="3301578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hlinkClick r:id="rId2" action="ppaction://hlinksldjump"/>
            <a:extLst>
              <a:ext uri="{FF2B5EF4-FFF2-40B4-BE49-F238E27FC236}">
                <a16:creationId xmlns:a16="http://schemas.microsoft.com/office/drawing/2014/main" id="{303B799B-8124-4E3E-B7AB-8859FDF4A857}"/>
              </a:ext>
            </a:extLst>
          </p:cNvPr>
          <p:cNvSpPr txBox="1"/>
          <p:nvPr/>
        </p:nvSpPr>
        <p:spPr>
          <a:xfrm>
            <a:off x="8542912" y="3220781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/>
              <a:t>使用快速</a:t>
            </a:r>
            <a:r>
              <a:rPr lang="zh-CN" altLang="en-US"/>
              <a:t>测量</a:t>
            </a:r>
            <a:r>
              <a:rPr lang="zh-CN" altLang="zh-CN"/>
              <a:t>工具</a:t>
            </a:r>
            <a:endParaRPr lang="zh-CN" altLang="en-US" dirty="0"/>
          </a:p>
        </p:txBody>
      </p:sp>
      <p:sp>
        <p:nvSpPr>
          <p:cNvPr id="10" name="文本框 9">
            <a:hlinkClick r:id="rId3" action="ppaction://hlinksldjump"/>
            <a:extLst>
              <a:ext uri="{FF2B5EF4-FFF2-40B4-BE49-F238E27FC236}">
                <a16:creationId xmlns:a16="http://schemas.microsoft.com/office/drawing/2014/main" id="{ADBE2BF3-4267-4CD4-BFBF-825FAFEEA3C3}"/>
              </a:ext>
            </a:extLst>
          </p:cNvPr>
          <p:cNvSpPr txBox="1"/>
          <p:nvPr/>
        </p:nvSpPr>
        <p:spPr>
          <a:xfrm>
            <a:off x="8550172" y="2273608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准确捕捉图形对象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B487DB4-FDD6-4F4A-A22D-E4B9A74A8B4B}"/>
              </a:ext>
            </a:extLst>
          </p:cNvPr>
          <p:cNvSpPr txBox="1"/>
          <p:nvPr/>
        </p:nvSpPr>
        <p:spPr>
          <a:xfrm>
            <a:off x="7516917" y="4091103"/>
            <a:ext cx="673921" cy="515979"/>
          </a:xfrm>
          <a:custGeom>
            <a:avLst/>
            <a:gdLst/>
            <a:ahLst/>
            <a:cxnLst/>
            <a:rect l="l" t="t" r="r" b="b"/>
            <a:pathLst>
              <a:path w="1083170" h="833437">
                <a:moveTo>
                  <a:pt x="678582" y="604837"/>
                </a:moveTo>
                <a:cubicBezTo>
                  <a:pt x="696789" y="604837"/>
                  <a:pt x="709687" y="612155"/>
                  <a:pt x="717277" y="626789"/>
                </a:cubicBezTo>
                <a:cubicBezTo>
                  <a:pt x="724868" y="641424"/>
                  <a:pt x="728663" y="653628"/>
                  <a:pt x="728663" y="663401"/>
                </a:cubicBezTo>
                <a:cubicBezTo>
                  <a:pt x="728663" y="679673"/>
                  <a:pt x="725488" y="693489"/>
                  <a:pt x="719138" y="704850"/>
                </a:cubicBezTo>
                <a:cubicBezTo>
                  <a:pt x="712788" y="716210"/>
                  <a:pt x="709613" y="726777"/>
                  <a:pt x="709613" y="736550"/>
                </a:cubicBezTo>
                <a:cubicBezTo>
                  <a:pt x="709613" y="756096"/>
                  <a:pt x="721680" y="772368"/>
                  <a:pt x="745815" y="785366"/>
                </a:cubicBezTo>
                <a:lnTo>
                  <a:pt x="749812" y="786901"/>
                </a:lnTo>
                <a:lnTo>
                  <a:pt x="720682" y="804171"/>
                </a:lnTo>
                <a:lnTo>
                  <a:pt x="685800" y="785812"/>
                </a:lnTo>
                <a:cubicBezTo>
                  <a:pt x="644525" y="754062"/>
                  <a:pt x="623888" y="717550"/>
                  <a:pt x="623888" y="676275"/>
                </a:cubicBezTo>
                <a:cubicBezTo>
                  <a:pt x="623888" y="657225"/>
                  <a:pt x="629965" y="640556"/>
                  <a:pt x="642119" y="626268"/>
                </a:cubicBezTo>
                <a:cubicBezTo>
                  <a:pt x="654273" y="611981"/>
                  <a:pt x="666428" y="604837"/>
                  <a:pt x="678582" y="604837"/>
                </a:cubicBezTo>
                <a:close/>
                <a:moveTo>
                  <a:pt x="247725" y="38100"/>
                </a:moveTo>
                <a:cubicBezTo>
                  <a:pt x="201886" y="38100"/>
                  <a:pt x="163426" y="72231"/>
                  <a:pt x="132346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6" y="695325"/>
                </a:cubicBezTo>
                <a:cubicBezTo>
                  <a:pt x="163426" y="762000"/>
                  <a:pt x="201886" y="795337"/>
                  <a:pt x="247725" y="795337"/>
                </a:cubicBezTo>
                <a:cubicBezTo>
                  <a:pt x="296838" y="795337"/>
                  <a:pt x="335298" y="762000"/>
                  <a:pt x="363104" y="695325"/>
                </a:cubicBezTo>
                <a:cubicBezTo>
                  <a:pt x="390910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3" y="38100"/>
                  <a:pt x="247725" y="38100"/>
                </a:cubicBezTo>
                <a:close/>
                <a:moveTo>
                  <a:pt x="842963" y="0"/>
                </a:moveTo>
                <a:cubicBezTo>
                  <a:pt x="906463" y="0"/>
                  <a:pt x="957263" y="20017"/>
                  <a:pt x="995363" y="60052"/>
                </a:cubicBezTo>
                <a:cubicBezTo>
                  <a:pt x="1033463" y="100087"/>
                  <a:pt x="1052513" y="142527"/>
                  <a:pt x="1052513" y="187374"/>
                </a:cubicBezTo>
                <a:cubicBezTo>
                  <a:pt x="1052513" y="235446"/>
                  <a:pt x="1040606" y="276299"/>
                  <a:pt x="1016794" y="309934"/>
                </a:cubicBezTo>
                <a:cubicBezTo>
                  <a:pt x="992981" y="343569"/>
                  <a:pt x="955675" y="368399"/>
                  <a:pt x="904875" y="384423"/>
                </a:cubicBezTo>
                <a:cubicBezTo>
                  <a:pt x="974725" y="409624"/>
                  <a:pt x="1022350" y="442714"/>
                  <a:pt x="1047750" y="483691"/>
                </a:cubicBezTo>
                <a:cubicBezTo>
                  <a:pt x="1060450" y="504180"/>
                  <a:pt x="1069975" y="524662"/>
                  <a:pt x="1076325" y="545138"/>
                </a:cubicBezTo>
                <a:lnTo>
                  <a:pt x="1083170" y="589266"/>
                </a:lnTo>
                <a:lnTo>
                  <a:pt x="994921" y="641585"/>
                </a:lnTo>
                <a:lnTo>
                  <a:pt x="1000125" y="597619"/>
                </a:lnTo>
                <a:cubicBezTo>
                  <a:pt x="1000125" y="539774"/>
                  <a:pt x="985044" y="493179"/>
                  <a:pt x="954881" y="457832"/>
                </a:cubicBezTo>
                <a:cubicBezTo>
                  <a:pt x="924719" y="422486"/>
                  <a:pt x="868363" y="404812"/>
                  <a:pt x="785813" y="404812"/>
                </a:cubicBezTo>
                <a:lnTo>
                  <a:pt x="785813" y="376237"/>
                </a:lnTo>
                <a:cubicBezTo>
                  <a:pt x="847676" y="376237"/>
                  <a:pt x="893304" y="360734"/>
                  <a:pt x="922697" y="329728"/>
                </a:cubicBezTo>
                <a:cubicBezTo>
                  <a:pt x="952091" y="298723"/>
                  <a:pt x="966788" y="255463"/>
                  <a:pt x="966788" y="199950"/>
                </a:cubicBezTo>
                <a:cubicBezTo>
                  <a:pt x="966788" y="154260"/>
                  <a:pt x="955117" y="114275"/>
                  <a:pt x="931776" y="79995"/>
                </a:cubicBezTo>
                <a:cubicBezTo>
                  <a:pt x="908435" y="45715"/>
                  <a:pt x="871885" y="28575"/>
                  <a:pt x="822127" y="28575"/>
                </a:cubicBezTo>
                <a:cubicBezTo>
                  <a:pt x="800348" y="28575"/>
                  <a:pt x="776945" y="34267"/>
                  <a:pt x="751917" y="45653"/>
                </a:cubicBezTo>
                <a:cubicBezTo>
                  <a:pt x="726889" y="57038"/>
                  <a:pt x="714375" y="75728"/>
                  <a:pt x="714375" y="101724"/>
                </a:cubicBezTo>
                <a:cubicBezTo>
                  <a:pt x="714375" y="127769"/>
                  <a:pt x="717550" y="144040"/>
                  <a:pt x="723900" y="150539"/>
                </a:cubicBezTo>
                <a:cubicBezTo>
                  <a:pt x="730250" y="157038"/>
                  <a:pt x="733425" y="165174"/>
                  <a:pt x="733425" y="174947"/>
                </a:cubicBezTo>
                <a:cubicBezTo>
                  <a:pt x="733425" y="191219"/>
                  <a:pt x="730250" y="204229"/>
                  <a:pt x="723900" y="213977"/>
                </a:cubicBezTo>
                <a:cubicBezTo>
                  <a:pt x="717550" y="223726"/>
                  <a:pt x="706438" y="228600"/>
                  <a:pt x="690563" y="228600"/>
                </a:cubicBezTo>
                <a:cubicBezTo>
                  <a:pt x="677863" y="228600"/>
                  <a:pt x="665956" y="223837"/>
                  <a:pt x="654844" y="214312"/>
                </a:cubicBezTo>
                <a:cubicBezTo>
                  <a:pt x="643731" y="204787"/>
                  <a:pt x="638175" y="187325"/>
                  <a:pt x="638175" y="161925"/>
                </a:cubicBezTo>
                <a:cubicBezTo>
                  <a:pt x="638175" y="114300"/>
                  <a:pt x="658813" y="75406"/>
                  <a:pt x="700088" y="45243"/>
                </a:cubicBezTo>
                <a:cubicBezTo>
                  <a:pt x="741363" y="15081"/>
                  <a:pt x="788988" y="0"/>
                  <a:pt x="842963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8" y="284162"/>
                  <a:pt x="490538" y="414337"/>
                </a:cubicBezTo>
                <a:cubicBezTo>
                  <a:pt x="490538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8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7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A47BFDC8-6961-4065-91C2-014D6693401C}"/>
              </a:ext>
            </a:extLst>
          </p:cNvPr>
          <p:cNvCxnSpPr/>
          <p:nvPr/>
        </p:nvCxnSpPr>
        <p:spPr>
          <a:xfrm flipH="1">
            <a:off x="7626682" y="4237682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>
            <a:hlinkClick r:id="rId4" action="ppaction://hlinksldjump"/>
            <a:extLst>
              <a:ext uri="{FF2B5EF4-FFF2-40B4-BE49-F238E27FC236}">
                <a16:creationId xmlns:a16="http://schemas.microsoft.com/office/drawing/2014/main" id="{96BA2D39-1D78-481B-8785-2E700A175BF3}"/>
              </a:ext>
            </a:extLst>
          </p:cNvPr>
          <p:cNvSpPr txBox="1"/>
          <p:nvPr/>
        </p:nvSpPr>
        <p:spPr>
          <a:xfrm>
            <a:off x="8542479" y="4052939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创建与管理图层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33224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0B88384-905C-4AEA-AE3A-D350425CDA51}"/>
              </a:ext>
            </a:extLst>
          </p:cNvPr>
          <p:cNvGrpSpPr/>
          <p:nvPr/>
        </p:nvGrpSpPr>
        <p:grpSpPr>
          <a:xfrm>
            <a:off x="1991544" y="3429000"/>
            <a:ext cx="2057222" cy="1809652"/>
            <a:chOff x="5198984" y="1169522"/>
            <a:chExt cx="2057222" cy="1809652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DB31FDBF-267D-4348-9E25-11EC13C47E49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B1C595BC-2D4F-444E-A885-89D94DB137FB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9548591C-7FCA-4105-8577-D71609290D98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E2BF0D4D-E156-4755-AAAF-E8152857EE17}"/>
              </a:ext>
            </a:extLst>
          </p:cNvPr>
          <p:cNvSpPr/>
          <p:nvPr/>
        </p:nvSpPr>
        <p:spPr>
          <a:xfrm>
            <a:off x="5260970" y="3972975"/>
            <a:ext cx="510909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准确捕捉图形对象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38A045C-7173-4332-8A4E-B3E97332A76E}"/>
              </a:ext>
            </a:extLst>
          </p:cNvPr>
          <p:cNvSpPr txBox="1"/>
          <p:nvPr/>
        </p:nvSpPr>
        <p:spPr>
          <a:xfrm>
            <a:off x="2304178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01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4369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2000545" y="1484784"/>
            <a:ext cx="8190910" cy="3240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3.1.1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栅格捕捉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栅格是指在屏幕上按行间距和列间距分布排列的点，起到坐标纸的作用，提供直观的距离和位置参考，还可以对齐对象并直观显示对象之间的距离。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栅格显示与隐藏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栅格捕捉模式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设置栅格捕捉参数</a:t>
            </a:r>
          </a:p>
        </p:txBody>
      </p:sp>
    </p:spTree>
    <p:extLst>
      <p:ext uri="{BB962C8B-B14F-4D97-AF65-F5344CB8AC3E}">
        <p14:creationId xmlns:p14="http://schemas.microsoft.com/office/powerpoint/2010/main" val="3755363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744016" y="1268760"/>
            <a:ext cx="8703967" cy="1884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3.1.2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正交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使用正交功能，可将光标限制在水平或垂直方向上移动，以便于精确地创建和修改对象。取消该模式则可沿任意角度进行绘制。在状态栏中单击“正交限制光标”按钮，可开启正交模式。按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F8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键也可启动该模式。</a:t>
            </a:r>
          </a:p>
        </p:txBody>
      </p:sp>
      <p:pic>
        <p:nvPicPr>
          <p:cNvPr id="1026" name="图片 1">
            <a:extLst>
              <a:ext uri="{FF2B5EF4-FFF2-40B4-BE49-F238E27FC236}">
                <a16:creationId xmlns:a16="http://schemas.microsoft.com/office/drawing/2014/main" id="{6F6DBD51-B98D-4620-995F-0A17CAF64C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778" y="3933056"/>
            <a:ext cx="8558442" cy="448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452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615751" y="1045759"/>
            <a:ext cx="8960496" cy="2807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3.1.3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对象捕捉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对象捕捉是绘图常用的捕捉功能。它可在精确指定到图形中某个点的位置。例如端点、中心、圆心以及交点等。对象捕捉有两种方式，一种是临时对象捕捉，另一种是自动对象捕捉。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临时对象捕捉主要通过“对象捕捉”工具栏实现，在菜单栏中执行“工具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&gt;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工具栏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&gt;AutoCAD&gt;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对象捕捉”菜单命令，即可打开“对象捕捉”工具栏。</a:t>
            </a:r>
          </a:p>
        </p:txBody>
      </p:sp>
      <p:pic>
        <p:nvPicPr>
          <p:cNvPr id="2050" name="图片 1">
            <a:extLst>
              <a:ext uri="{FF2B5EF4-FFF2-40B4-BE49-F238E27FC236}">
                <a16:creationId xmlns:a16="http://schemas.microsoft.com/office/drawing/2014/main" id="{E9620C54-B3E1-451A-8650-FC011B607F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091" y="4408267"/>
            <a:ext cx="9239817" cy="46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5735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615751" y="1452853"/>
            <a:ext cx="8960496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3.1.4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极轴追踪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在绘制固定角度的倾斜线段时，可开启极轴追踪功能来操作。在状态栏中单击“极轴追踪”按钮，可开启该功能。</a:t>
            </a:r>
          </a:p>
        </p:txBody>
      </p:sp>
      <p:pic>
        <p:nvPicPr>
          <p:cNvPr id="3074" name="图片 1">
            <a:extLst>
              <a:ext uri="{FF2B5EF4-FFF2-40B4-BE49-F238E27FC236}">
                <a16:creationId xmlns:a16="http://schemas.microsoft.com/office/drawing/2014/main" id="{61DC5948-AB85-4091-B068-85F3EEA96E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731" y="3605698"/>
            <a:ext cx="7604535" cy="40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5466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0B88384-905C-4AEA-AE3A-D350425CDA51}"/>
              </a:ext>
            </a:extLst>
          </p:cNvPr>
          <p:cNvGrpSpPr/>
          <p:nvPr/>
        </p:nvGrpSpPr>
        <p:grpSpPr>
          <a:xfrm>
            <a:off x="1991544" y="3429000"/>
            <a:ext cx="2057222" cy="1809652"/>
            <a:chOff x="5198984" y="1169522"/>
            <a:chExt cx="2057222" cy="1809652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DB31FDBF-267D-4348-9E25-11EC13C47E49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B1C595BC-2D4F-444E-A885-89D94DB137FB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9548591C-7FCA-4105-8577-D71609290D98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E2BF0D4D-E156-4755-AAAF-E8152857EE17}"/>
              </a:ext>
            </a:extLst>
          </p:cNvPr>
          <p:cNvSpPr/>
          <p:nvPr/>
        </p:nvSpPr>
        <p:spPr>
          <a:xfrm>
            <a:off x="5231904" y="3972975"/>
            <a:ext cx="510909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使用快速查询工具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38A045C-7173-4332-8A4E-B3E97332A76E}"/>
              </a:ext>
            </a:extLst>
          </p:cNvPr>
          <p:cNvSpPr txBox="1"/>
          <p:nvPr/>
        </p:nvSpPr>
        <p:spPr>
          <a:xfrm>
            <a:off x="2304178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02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7614809"/>
      </p:ext>
    </p:extLst>
  </p:cSld>
  <p:clrMapOvr>
    <a:masterClrMapping/>
  </p:clrMapOvr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1566889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2012-05-23T08:44:00+00:00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TP102901017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836753</LocLastLocAttemptVersionLookup>
    <IsSearchable xmlns="4873beb7-5857-4685-be1f-d57550cc96cc">true</IsSearchable>
    <TemplateTemplateType xmlns="4873beb7-5857-4685-be1f-d57550cc96cc">PowerPoint Design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REDMOND\v-anij</DisplayName>
        <AccountId>2469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4098515-0C12-46CF-BC7C-69B4A13CD5FA}">
  <ds:schemaRefs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2006/metadata/properties"/>
    <ds:schemaRef ds:uri="4873beb7-5857-4685-be1f-d57550cc96cc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B5C6E15-39DC-470B-9445-F754B94580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46CFF6F-D9AA-4BC0-911A-0A13567719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业务技术电路板设计演示文稿（宽屏）</Template>
  <TotalTime>3</TotalTime>
  <Words>872</Words>
  <Application>Microsoft Office PowerPoint</Application>
  <PresentationFormat>宽屏</PresentationFormat>
  <Paragraphs>63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等线</vt:lpstr>
      <vt:lpstr>等线 Light</vt:lpstr>
      <vt:lpstr>微软雅黑</vt:lpstr>
      <vt:lpstr>幼圆</vt:lpstr>
      <vt:lpstr>站酷小薇LOGO体</vt:lpstr>
      <vt:lpstr>Arial</vt:lpstr>
      <vt:lpstr>Candara</vt:lpstr>
      <vt:lpstr>Times New Roman</vt:lpstr>
      <vt:lpstr>自定义设计方案</vt:lpstr>
      <vt:lpstr>PowerPoint 演示文稿</vt:lpstr>
      <vt:lpstr>章节概述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洗脸 吃着西瓜</cp:lastModifiedBy>
  <cp:revision>4</cp:revision>
  <dcterms:created xsi:type="dcterms:W3CDTF">2018-06-11T07:10:29Z</dcterms:created>
  <dcterms:modified xsi:type="dcterms:W3CDTF">2025-09-19T06:45:58Z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